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77" r:id="rId3"/>
    <p:sldId id="257" r:id="rId4"/>
    <p:sldId id="269" r:id="rId5"/>
    <p:sldId id="270" r:id="rId6"/>
    <p:sldId id="271" r:id="rId7"/>
    <p:sldId id="259" r:id="rId8"/>
    <p:sldId id="260" r:id="rId9"/>
    <p:sldId id="261" r:id="rId10"/>
    <p:sldId id="275" r:id="rId11"/>
    <p:sldId id="273" r:id="rId12"/>
    <p:sldId id="272" r:id="rId13"/>
    <p:sldId id="278" r:id="rId14"/>
    <p:sldId id="279" r:id="rId15"/>
    <p:sldId id="280" r:id="rId16"/>
    <p:sldId id="262" r:id="rId17"/>
    <p:sldId id="263" r:id="rId18"/>
    <p:sldId id="264" r:id="rId19"/>
    <p:sldId id="265" r:id="rId20"/>
    <p:sldId id="266" r:id="rId21"/>
    <p:sldId id="267" r:id="rId22"/>
    <p:sldId id="276" r:id="rId23"/>
    <p:sldId id="274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2CE77D-B919-8440-BD72-3DD645DD6A67}" type="datetimeFigureOut">
              <a:rPr lang="en-US" smtClean="0"/>
              <a:t>3/31/2017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327970-E5F5-B544-B6E3-B5B259E48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571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1137 meters</a:t>
            </a:r>
            <a:r>
              <a:rPr lang="en-US" baseline="0" dirty="0" smtClean="0"/>
              <a:t> distance between, both set at or near high water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327970-E5F5-B544-B6E3-B5B259E4802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887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low of 0.19 m Feb 14</a:t>
            </a:r>
            <a:r>
              <a:rPr lang="en-US" baseline="0" dirty="0" smtClean="0"/>
              <a:t> at 19:39</a:t>
            </a:r>
          </a:p>
          <a:p>
            <a:r>
              <a:rPr lang="en-US" baseline="0" dirty="0" smtClean="0"/>
              <a:t>low of 0.47 m Feb 15 at 08:23</a:t>
            </a:r>
          </a:p>
          <a:p>
            <a:r>
              <a:rPr lang="en-US" baseline="0" dirty="0" smtClean="0"/>
              <a:t>low of 0.46 m Feb 16 at 09:19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327970-E5F5-B544-B6E3-B5B259E4802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1520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Feb 18 23:02 low of 0.82 meters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327970-E5F5-B544-B6E3-B5B259E4802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2010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current velocity,</a:t>
            </a:r>
            <a:r>
              <a:rPr lang="en-US" baseline="0" dirty="0" smtClean="0"/>
              <a:t> sea state, tidal cycles, wind(?) </a:t>
            </a:r>
          </a:p>
          <a:p>
            <a:r>
              <a:rPr lang="en-US" baseline="0" dirty="0" smtClean="0"/>
              <a:t>scope, line density, leads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327970-E5F5-B544-B6E3-B5B259E4802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382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E1C69-19E6-7544-8218-7C0E6DED29AC}" type="datetimeFigureOut">
              <a:rPr lang="en-US" smtClean="0"/>
              <a:t>3/31/2017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D592C-C16C-D347-AE63-54907D533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439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E1C69-19E6-7544-8218-7C0E6DED29AC}" type="datetimeFigureOut">
              <a:rPr lang="en-US" smtClean="0"/>
              <a:t>3/31/2017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D592C-C16C-D347-AE63-54907D533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936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E1C69-19E6-7544-8218-7C0E6DED29AC}" type="datetimeFigureOut">
              <a:rPr lang="en-US" smtClean="0"/>
              <a:t>3/31/2017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D592C-C16C-D347-AE63-54907D533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52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E1C69-19E6-7544-8218-7C0E6DED29AC}" type="datetimeFigureOut">
              <a:rPr lang="en-US" smtClean="0"/>
              <a:t>3/31/2017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D592C-C16C-D347-AE63-54907D533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71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E1C69-19E6-7544-8218-7C0E6DED29AC}" type="datetimeFigureOut">
              <a:rPr lang="en-US" smtClean="0"/>
              <a:t>3/31/2017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D592C-C16C-D347-AE63-54907D533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573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E1C69-19E6-7544-8218-7C0E6DED29AC}" type="datetimeFigureOut">
              <a:rPr lang="en-US" smtClean="0"/>
              <a:t>3/31/2017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D592C-C16C-D347-AE63-54907D533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025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E1C69-19E6-7544-8218-7C0E6DED29AC}" type="datetimeFigureOut">
              <a:rPr lang="en-US" smtClean="0"/>
              <a:t>3/31/2017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D592C-C16C-D347-AE63-54907D533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807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E1C69-19E6-7544-8218-7C0E6DED29AC}" type="datetimeFigureOut">
              <a:rPr lang="en-US" smtClean="0"/>
              <a:t>3/31/2017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D592C-C16C-D347-AE63-54907D533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070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E1C69-19E6-7544-8218-7C0E6DED29AC}" type="datetimeFigureOut">
              <a:rPr lang="en-US" smtClean="0"/>
              <a:t>3/31/2017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D592C-C16C-D347-AE63-54907D533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697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E1C69-19E6-7544-8218-7C0E6DED29AC}" type="datetimeFigureOut">
              <a:rPr lang="en-US" smtClean="0"/>
              <a:t>3/31/2017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D592C-C16C-D347-AE63-54907D533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624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E1C69-19E6-7544-8218-7C0E6DED29AC}" type="datetimeFigureOut">
              <a:rPr lang="en-US" smtClean="0"/>
              <a:t>3/31/2017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D592C-C16C-D347-AE63-54907D533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760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E1C69-19E6-7544-8218-7C0E6DED29AC}" type="datetimeFigureOut">
              <a:rPr lang="en-US" smtClean="0"/>
              <a:t>3/31/2017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0D592C-C16C-D347-AE63-54907D533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490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7" Type="http://schemas.openxmlformats.org/officeDocument/2006/relationships/image" Target="../media/image23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emf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1991"/>
            <a:ext cx="7772400" cy="1470025"/>
          </a:xfrm>
        </p:spPr>
        <p:txBody>
          <a:bodyPr/>
          <a:lstStyle/>
          <a:p>
            <a:r>
              <a:rPr lang="en-US" dirty="0" smtClean="0"/>
              <a:t>gear behavior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47766"/>
            <a:ext cx="6400800" cy="1752600"/>
          </a:xfrm>
        </p:spPr>
        <p:txBody>
          <a:bodyPr/>
          <a:lstStyle/>
          <a:p>
            <a:r>
              <a:rPr lang="en-US" dirty="0" smtClean="0"/>
              <a:t>clues to reducing whale entanglement risk</a:t>
            </a:r>
            <a:endParaRPr lang="en-US" dirty="0"/>
          </a:p>
        </p:txBody>
      </p:sp>
      <p:pic>
        <p:nvPicPr>
          <p:cNvPr id="4" name="Picture 3" descr="H -Small 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14051"/>
            <a:ext cx="5081987" cy="124394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902434" y="5614051"/>
            <a:ext cx="2241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Pete Nelson</a:t>
            </a:r>
          </a:p>
          <a:p>
            <a:r>
              <a:rPr lang="en-US" dirty="0" smtClean="0"/>
              <a:t>marine ecology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423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1269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does crab gear behave under different conditions?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5" name="Content Placeholder 4" descr="IMG_5993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5" b="7975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line profiles</a:t>
            </a:r>
          </a:p>
          <a:p>
            <a:r>
              <a:rPr lang="en-US" dirty="0" smtClean="0"/>
              <a:t>line tension</a:t>
            </a:r>
          </a:p>
          <a:p>
            <a:r>
              <a:rPr lang="en-US" dirty="0" smtClean="0"/>
              <a:t>visual characteristics</a:t>
            </a:r>
          </a:p>
          <a:p>
            <a:r>
              <a:rPr lang="en-US" dirty="0" smtClean="0"/>
              <a:t>gear configurations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315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rab pot w buoy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45" y="0"/>
            <a:ext cx="8875059" cy="685800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2512486" y="2678313"/>
            <a:ext cx="704048" cy="704093"/>
          </a:xfrm>
          <a:prstGeom prst="ellipse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368934" y="2631066"/>
            <a:ext cx="704048" cy="704093"/>
          </a:xfrm>
          <a:prstGeom prst="ellipse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294407" y="2279020"/>
            <a:ext cx="704048" cy="704093"/>
          </a:xfrm>
          <a:prstGeom prst="ellipse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IMG_54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5800" y="211611"/>
            <a:ext cx="2078627" cy="2771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349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uoy line scenario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730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548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uoy line scenario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388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017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uoy line scenario3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729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246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eploy-retrieve data form v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37" y="-234697"/>
            <a:ext cx="7729873" cy="10003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700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epth ts hourly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0" y="0"/>
            <a:ext cx="8875059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22925" y="994014"/>
            <a:ext cx="38101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Feb 13, 13:41:00 (31.6 fathoms)</a:t>
            </a:r>
          </a:p>
          <a:p>
            <a:endParaRPr lang="en-US" dirty="0"/>
          </a:p>
          <a:p>
            <a:r>
              <a:rPr lang="en-US" dirty="0" smtClean="0"/>
              <a:t>Feb 15, 10:52:20 (31.8 fathoms)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1836048" y="1339157"/>
            <a:ext cx="238824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2622926" y="1917344"/>
            <a:ext cx="160136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5155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mp t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55" y="0"/>
            <a:ext cx="887505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22926" y="3368601"/>
            <a:ext cx="196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Feb 13, 13:41:00</a:t>
            </a:r>
          </a:p>
          <a:p>
            <a:endParaRPr lang="en-US" dirty="0"/>
          </a:p>
          <a:p>
            <a:r>
              <a:rPr lang="en-US" dirty="0" smtClean="0"/>
              <a:t>Feb 15, 10:52:20</a:t>
            </a:r>
            <a:endParaRPr lang="en-US" dirty="0"/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1836048" y="3713744"/>
            <a:ext cx="238824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>
            <a:off x="2622926" y="4291931"/>
            <a:ext cx="160136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513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epth ts full serie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0654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t2 all floating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60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ts1-2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87505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25268" y="745510"/>
            <a:ext cx="2194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February 14, 20:30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346828" y="1114842"/>
            <a:ext cx="0" cy="168772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871412" y="1299508"/>
            <a:ext cx="2112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February 15, 07:50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4003959" y="1668840"/>
            <a:ext cx="0" cy="113372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569647" y="5262292"/>
            <a:ext cx="2112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February 16, 08:20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7579419" y="4127915"/>
            <a:ext cx="0" cy="113437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581747" y="5308458"/>
            <a:ext cx="2112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3366FF"/>
                </a:solidFill>
              </a:rPr>
              <a:t>February 15, 20:18</a:t>
            </a:r>
          </a:p>
          <a:p>
            <a:pPr algn="ctr"/>
            <a:r>
              <a:rPr lang="en-US" dirty="0" smtClean="0">
                <a:solidFill>
                  <a:srgbClr val="3366FF"/>
                </a:solidFill>
              </a:rPr>
              <a:t>low: 0.36 m</a:t>
            </a:r>
            <a:endParaRPr lang="en-US" dirty="0">
              <a:solidFill>
                <a:srgbClr val="3366FF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5647283" y="4697331"/>
            <a:ext cx="0" cy="611127"/>
          </a:xfrm>
          <a:prstGeom prst="straightConnector1">
            <a:avLst/>
          </a:prstGeom>
          <a:ln>
            <a:solidFill>
              <a:srgbClr val="3366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0467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7-03-25 at 5.33.11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609" y="0"/>
            <a:ext cx="8086599" cy="6858000"/>
          </a:xfrm>
          <a:prstGeom prst="rect">
            <a:avLst/>
          </a:prstGeom>
        </p:spPr>
      </p:pic>
      <p:pic>
        <p:nvPicPr>
          <p:cNvPr id="3" name="Picture 2" descr="Screen Shot 2017-03-26 at 9.13.49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073" y="2592312"/>
            <a:ext cx="4527997" cy="4527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017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7-03-26 at 9.14.13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171" y="0"/>
            <a:ext cx="9144000" cy="5877566"/>
          </a:xfrm>
          <a:prstGeom prst="rect">
            <a:avLst/>
          </a:prstGeom>
        </p:spPr>
      </p:pic>
      <p:pic>
        <p:nvPicPr>
          <p:cNvPr id="4" name="Picture 3" descr="Screen Shot 2017-03-29 at 7.13.32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44637"/>
            <a:ext cx="5425313" cy="401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848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xtop decomp t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067" y="0"/>
            <a:ext cx="3127058" cy="2416363"/>
          </a:xfrm>
          <a:prstGeom prst="rect">
            <a:avLst/>
          </a:prstGeom>
        </p:spPr>
      </p:pic>
      <p:pic>
        <p:nvPicPr>
          <p:cNvPr id="3" name="Picture 2" descr="xtop decomp ts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420" y="2195106"/>
            <a:ext cx="3133706" cy="2421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15039" y="3837988"/>
            <a:ext cx="2181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splice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15039" y="1739523"/>
            <a:ext cx="2181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orange top</a:t>
            </a:r>
            <a:endParaRPr lang="en-US" dirty="0"/>
          </a:p>
        </p:txBody>
      </p:sp>
      <p:pic>
        <p:nvPicPr>
          <p:cNvPr id="6" name="Picture 5" descr="xtop decomp ts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420" y="4436500"/>
            <a:ext cx="3133705" cy="2421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15039" y="6130284"/>
            <a:ext cx="2181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blue bottom</a:t>
            </a:r>
            <a:endParaRPr lang="en-US" dirty="0"/>
          </a:p>
        </p:txBody>
      </p:sp>
      <p:pic>
        <p:nvPicPr>
          <p:cNvPr id="8" name="Picture 7" descr="ctop decomp ts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8345" y="0"/>
            <a:ext cx="3127058" cy="241636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108899" y="1822888"/>
            <a:ext cx="2181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blue top</a:t>
            </a:r>
            <a:endParaRPr lang="en-US" dirty="0"/>
          </a:p>
        </p:txBody>
      </p:sp>
      <p:pic>
        <p:nvPicPr>
          <p:cNvPr id="10" name="Picture 9" descr="cspl decomp ts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697" y="2195106"/>
            <a:ext cx="3133706" cy="24215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108899" y="3837988"/>
            <a:ext cx="2181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splice</a:t>
            </a:r>
            <a:endParaRPr lang="en-US" dirty="0"/>
          </a:p>
        </p:txBody>
      </p:sp>
      <p:pic>
        <p:nvPicPr>
          <p:cNvPr id="12" name="Picture 11" descr="cbot decomp ts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697" y="4436500"/>
            <a:ext cx="3133706" cy="24215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108899" y="6282684"/>
            <a:ext cx="2181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blue bottom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430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xtop decomp t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6" y="0"/>
            <a:ext cx="887505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93950" y="2134698"/>
            <a:ext cx="32165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neutral (orange) top shot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853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xtop decomp t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87505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93950" y="2134698"/>
            <a:ext cx="32165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splice joining (neutral to floating) shots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35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xtop decomp t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87505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93950" y="2134698"/>
            <a:ext cx="32165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floating (blue) bottom shot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277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top decomp t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875059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93950" y="2134698"/>
            <a:ext cx="32165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floating (blue) top shot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550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spl decomp t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875059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93950" y="2134698"/>
            <a:ext cx="32165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splice joining (floating to floating) shots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143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bot decomp t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87505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93950" y="2134698"/>
            <a:ext cx="32165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floating (blue) bottom shot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44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mp ts full series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87505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49853" y="5430846"/>
            <a:ext cx="2194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February 16, 07:10</a:t>
            </a:r>
            <a:endParaRPr lang="en-US" dirty="0"/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2954788" y="4863660"/>
            <a:ext cx="0" cy="56718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047080" y="4910805"/>
            <a:ext cx="2194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February 18, 22:10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5867070" y="5280137"/>
            <a:ext cx="414145" cy="52004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75082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 profile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What ocean conditions predict line profiles?</a:t>
            </a:r>
          </a:p>
          <a:p>
            <a:r>
              <a:rPr lang="en-US" dirty="0" smtClean="0"/>
              <a:t>What are the effects of different gear configurations?</a:t>
            </a:r>
          </a:p>
          <a:p>
            <a:r>
              <a:rPr lang="en-US" dirty="0" smtClean="0"/>
              <a:t>How is line profile correlated with line tension?</a:t>
            </a:r>
            <a:endParaRPr lang="en-US" dirty="0"/>
          </a:p>
        </p:txBody>
      </p:sp>
      <p:pic>
        <p:nvPicPr>
          <p:cNvPr id="5" name="Content Placeholder 4" descr="IMG_4041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38" r="1653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677553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2690</TotalTime>
  <Words>223</Words>
  <Application>Microsoft Office PowerPoint</Application>
  <PresentationFormat>On-screen Show (4:3)</PresentationFormat>
  <Paragraphs>49</Paragraphs>
  <Slides>23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gear behavior</vt:lpstr>
      <vt:lpstr>How does crab gear behave under different conditions?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line profile questions</vt:lpstr>
    </vt:vector>
  </TitlesOfParts>
  <Company>SuperSolomon Scientific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gear behavior</dc:title>
  <dc:creator>Peter Nelson</dc:creator>
  <cp:lastModifiedBy>Thom Kincheloe</cp:lastModifiedBy>
  <cp:revision>26</cp:revision>
  <dcterms:created xsi:type="dcterms:W3CDTF">2017-03-27T17:34:46Z</dcterms:created>
  <dcterms:modified xsi:type="dcterms:W3CDTF">2017-03-31T16:56:57Z</dcterms:modified>
</cp:coreProperties>
</file>